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2"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AFF4F-E864-4A9B-B6D7-6AD4E293C404}" type="datetimeFigureOut">
              <a:rPr lang="en-US" smtClean="0"/>
              <a:pPr/>
              <a:t>10/28/2017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85800"/>
            <a:ext cx="9144000" cy="1470025"/>
          </a:xfrm>
        </p:spPr>
        <p:txBody>
          <a:bodyPr>
            <a:normAutofit fontScale="90000"/>
          </a:bodyPr>
          <a:lstStyle/>
          <a:p>
            <a:r>
              <a:rPr lang="en-US" sz="6000" dirty="0"/>
              <a:t>Sri Krishna </a:t>
            </a:r>
            <a:r>
              <a:rPr lang="en-US" sz="6000" dirty="0" err="1"/>
              <a:t>Janmashtami</a:t>
            </a:r>
            <a:br>
              <a:rPr lang="en-US" sz="6000" dirty="0"/>
            </a:br>
            <a:r>
              <a:rPr lang="en-US" b="1" dirty="0"/>
              <a:t>(Celebration of Birth of Sri Krishna)</a:t>
            </a:r>
          </a:p>
        </p:txBody>
      </p:sp>
      <p:pic>
        <p:nvPicPr>
          <p:cNvPr id="4" name="Picture 3" descr="Janmashtami "/>
          <p:cNvPicPr/>
          <p:nvPr/>
        </p:nvPicPr>
        <p:blipFill>
          <a:blip r:embed="rId2" cstate="print"/>
          <a:srcRect/>
          <a:stretch>
            <a:fillRect/>
          </a:stretch>
        </p:blipFill>
        <p:spPr bwMode="auto">
          <a:xfrm>
            <a:off x="3048000" y="2514600"/>
            <a:ext cx="2995613" cy="275748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63562"/>
          </a:xfrm>
        </p:spPr>
        <p:txBody>
          <a:bodyPr>
            <a:normAutofit fontScale="90000"/>
          </a:bodyPr>
          <a:lstStyle/>
          <a:p>
            <a:r>
              <a:rPr lang="en-US" b="1" dirty="0">
                <a:solidFill>
                  <a:srgbClr val="0070C0"/>
                </a:solidFill>
              </a:rPr>
              <a:t>Birth of Sri Krishna</a:t>
            </a:r>
          </a:p>
        </p:txBody>
      </p:sp>
      <p:pic>
        <p:nvPicPr>
          <p:cNvPr id="4" name="Picture 3" descr="http://www.krishnaleela.org/resources/_wsb_585x535_TA0204.jpg"/>
          <p:cNvPicPr/>
          <p:nvPr/>
        </p:nvPicPr>
        <p:blipFill>
          <a:blip r:embed="rId2" cstate="print"/>
          <a:srcRect/>
          <a:stretch>
            <a:fillRect/>
          </a:stretch>
        </p:blipFill>
        <p:spPr bwMode="auto">
          <a:xfrm>
            <a:off x="0" y="762000"/>
            <a:ext cx="4648200" cy="3581400"/>
          </a:xfrm>
          <a:prstGeom prst="rect">
            <a:avLst/>
          </a:prstGeom>
          <a:noFill/>
          <a:ln w="9525">
            <a:noFill/>
            <a:miter lim="800000"/>
            <a:headEnd/>
            <a:tailEnd/>
          </a:ln>
        </p:spPr>
      </p:pic>
      <p:sp>
        <p:nvSpPr>
          <p:cNvPr id="6" name="TextBox 5"/>
          <p:cNvSpPr txBox="1"/>
          <p:nvPr/>
        </p:nvSpPr>
        <p:spPr>
          <a:xfrm>
            <a:off x="0" y="4495800"/>
            <a:ext cx="9372600" cy="2739211"/>
          </a:xfrm>
          <a:prstGeom prst="rect">
            <a:avLst/>
          </a:prstGeom>
          <a:noFill/>
        </p:spPr>
        <p:txBody>
          <a:bodyPr wrap="square" rtlCol="0">
            <a:spAutoFit/>
          </a:bodyPr>
          <a:lstStyle/>
          <a:p>
            <a:pPr>
              <a:buFont typeface="Wingdings" pitchFamily="2" charset="2"/>
              <a:buChar char="v"/>
            </a:pPr>
            <a:r>
              <a:rPr lang="en-US" dirty="0"/>
              <a:t> </a:t>
            </a:r>
            <a:r>
              <a:rPr lang="en-US" b="1" dirty="0"/>
              <a:t>Sri Krishna was </a:t>
            </a:r>
            <a:r>
              <a:rPr lang="en-US" sz="2400" b="1" dirty="0">
                <a:solidFill>
                  <a:schemeClr val="accent6">
                    <a:lumMod val="75000"/>
                  </a:schemeClr>
                </a:solidFill>
              </a:rPr>
              <a:t>born in Mathura to </a:t>
            </a:r>
            <a:r>
              <a:rPr lang="en-US" sz="2400" b="1" dirty="0" err="1">
                <a:solidFill>
                  <a:schemeClr val="accent6">
                    <a:lumMod val="75000"/>
                  </a:schemeClr>
                </a:solidFill>
              </a:rPr>
              <a:t>Devki</a:t>
            </a:r>
            <a:r>
              <a:rPr lang="en-US" sz="2400" b="1" dirty="0">
                <a:solidFill>
                  <a:schemeClr val="accent6">
                    <a:lumMod val="75000"/>
                  </a:schemeClr>
                </a:solidFill>
              </a:rPr>
              <a:t> and </a:t>
            </a:r>
            <a:r>
              <a:rPr lang="en-US" sz="2400" b="1" dirty="0" err="1">
                <a:solidFill>
                  <a:schemeClr val="accent6">
                    <a:lumMod val="75000"/>
                  </a:schemeClr>
                </a:solidFill>
              </a:rPr>
              <a:t>Vasudev</a:t>
            </a:r>
            <a:r>
              <a:rPr lang="en-US" sz="2400" b="1" dirty="0">
                <a:solidFill>
                  <a:schemeClr val="accent6">
                    <a:lumMod val="75000"/>
                  </a:schemeClr>
                </a:solidFill>
              </a:rPr>
              <a:t> </a:t>
            </a:r>
            <a:r>
              <a:rPr lang="en-US" b="1" dirty="0"/>
              <a:t>in a prison at midnight. He was their eighth child. </a:t>
            </a:r>
          </a:p>
          <a:p>
            <a:pPr>
              <a:buFont typeface="Wingdings" pitchFamily="2" charset="2"/>
              <a:buChar char="v"/>
            </a:pPr>
            <a:r>
              <a:rPr lang="en-US" b="1" dirty="0"/>
              <a:t>Sri Krishna was born on the </a:t>
            </a:r>
            <a:r>
              <a:rPr lang="en-US" sz="2400" b="1" dirty="0">
                <a:solidFill>
                  <a:schemeClr val="accent6">
                    <a:lumMod val="75000"/>
                  </a:schemeClr>
                </a:solidFill>
              </a:rPr>
              <a:t>eighth day (</a:t>
            </a:r>
            <a:r>
              <a:rPr lang="en-US" sz="2400" b="1" dirty="0" err="1">
                <a:solidFill>
                  <a:schemeClr val="accent6">
                    <a:lumMod val="75000"/>
                  </a:schemeClr>
                </a:solidFill>
              </a:rPr>
              <a:t>Ashtami</a:t>
            </a:r>
            <a:r>
              <a:rPr lang="en-US" sz="2400" b="1" dirty="0">
                <a:solidFill>
                  <a:schemeClr val="accent6">
                    <a:lumMod val="75000"/>
                  </a:schemeClr>
                </a:solidFill>
              </a:rPr>
              <a:t>)</a:t>
            </a:r>
            <a:r>
              <a:rPr lang="en-US" sz="2000" b="1" dirty="0"/>
              <a:t> of second fortnight in </a:t>
            </a:r>
            <a:r>
              <a:rPr lang="en-US" sz="2000" b="1" dirty="0" err="1"/>
              <a:t>Sravana</a:t>
            </a:r>
            <a:r>
              <a:rPr lang="en-US" sz="2000" b="1" dirty="0"/>
              <a:t> month in </a:t>
            </a:r>
            <a:r>
              <a:rPr lang="en-US" sz="2000" b="1" dirty="0" err="1"/>
              <a:t>Dwapur</a:t>
            </a:r>
            <a:r>
              <a:rPr lang="en-US" sz="2000" b="1" dirty="0"/>
              <a:t> Yug. </a:t>
            </a:r>
          </a:p>
          <a:p>
            <a:pPr>
              <a:buFont typeface="Wingdings" pitchFamily="2" charset="2"/>
              <a:buChar char="v"/>
            </a:pPr>
            <a:r>
              <a:rPr lang="en-US" sz="2000" b="1" dirty="0"/>
              <a:t>To escape </a:t>
            </a:r>
            <a:r>
              <a:rPr lang="en-US" sz="2400" b="1" dirty="0">
                <a:solidFill>
                  <a:schemeClr val="accent6">
                    <a:lumMod val="75000"/>
                  </a:schemeClr>
                </a:solidFill>
              </a:rPr>
              <a:t>King </a:t>
            </a:r>
            <a:r>
              <a:rPr lang="en-US" sz="2400" b="1" dirty="0" err="1">
                <a:solidFill>
                  <a:schemeClr val="accent6">
                    <a:lumMod val="75000"/>
                  </a:schemeClr>
                </a:solidFill>
              </a:rPr>
              <a:t>Kamsa</a:t>
            </a:r>
            <a:r>
              <a:rPr lang="en-US" sz="2400" b="1" dirty="0">
                <a:solidFill>
                  <a:schemeClr val="accent6">
                    <a:lumMod val="75000"/>
                  </a:schemeClr>
                </a:solidFill>
              </a:rPr>
              <a:t> (brother of </a:t>
            </a:r>
            <a:r>
              <a:rPr lang="en-US" sz="2400" b="1" dirty="0" err="1">
                <a:solidFill>
                  <a:schemeClr val="accent6">
                    <a:lumMod val="75000"/>
                  </a:schemeClr>
                </a:solidFill>
              </a:rPr>
              <a:t>Devki</a:t>
            </a:r>
            <a:r>
              <a:rPr lang="en-US" sz="2400" b="1" dirty="0">
                <a:solidFill>
                  <a:schemeClr val="accent6">
                    <a:lumMod val="75000"/>
                  </a:schemeClr>
                </a:solidFill>
              </a:rPr>
              <a:t>) of Mathura</a:t>
            </a:r>
            <a:r>
              <a:rPr lang="en-US" sz="2000" b="1" dirty="0"/>
              <a:t>, </a:t>
            </a:r>
            <a:r>
              <a:rPr lang="en-US" sz="2000" b="1" dirty="0" err="1"/>
              <a:t>Vasudev</a:t>
            </a:r>
            <a:endParaRPr lang="en-US" sz="2000" b="1" dirty="0"/>
          </a:p>
          <a:p>
            <a:r>
              <a:rPr lang="en-US" sz="2000" b="1" dirty="0"/>
              <a:t> left Sri Krishna at </a:t>
            </a:r>
            <a:r>
              <a:rPr lang="en-US" sz="2400" b="1" dirty="0">
                <a:solidFill>
                  <a:schemeClr val="accent6">
                    <a:lumMod val="75000"/>
                  </a:schemeClr>
                </a:solidFill>
              </a:rPr>
              <a:t>Nanda and </a:t>
            </a:r>
            <a:r>
              <a:rPr lang="en-US" sz="2400" b="1" dirty="0" err="1">
                <a:solidFill>
                  <a:schemeClr val="accent6">
                    <a:lumMod val="75000"/>
                  </a:schemeClr>
                </a:solidFill>
              </a:rPr>
              <a:t>Yashoda’s</a:t>
            </a:r>
            <a:r>
              <a:rPr lang="en-US" sz="2400" b="1" dirty="0">
                <a:solidFill>
                  <a:schemeClr val="accent6">
                    <a:lumMod val="75000"/>
                  </a:schemeClr>
                </a:solidFill>
              </a:rPr>
              <a:t> house in </a:t>
            </a:r>
            <a:r>
              <a:rPr lang="en-US" sz="2400" b="1" dirty="0" err="1">
                <a:solidFill>
                  <a:schemeClr val="accent6">
                    <a:lumMod val="75000"/>
                  </a:schemeClr>
                </a:solidFill>
              </a:rPr>
              <a:t>Gokul</a:t>
            </a:r>
            <a:r>
              <a:rPr lang="en-US" sz="2400" b="1" dirty="0">
                <a:solidFill>
                  <a:schemeClr val="accent6">
                    <a:lumMod val="75000"/>
                  </a:schemeClr>
                </a:solidFill>
              </a:rPr>
              <a:t>. </a:t>
            </a:r>
          </a:p>
          <a:p>
            <a:pPr>
              <a:buFont typeface="Wingdings" pitchFamily="2" charset="2"/>
              <a:buChar char="v"/>
            </a:pPr>
            <a:endParaRPr lang="en-US" sz="2000" b="1" dirty="0">
              <a:solidFill>
                <a:schemeClr val="accent6">
                  <a:lumMod val="75000"/>
                </a:schemeClr>
              </a:solidFill>
            </a:endParaRPr>
          </a:p>
          <a:p>
            <a:pPr>
              <a:buFont typeface="Wingdings" pitchFamily="2" charset="2"/>
              <a:buChar char="v"/>
            </a:pPr>
            <a:endParaRPr lang="en-US" b="1" dirty="0"/>
          </a:p>
        </p:txBody>
      </p:sp>
      <p:pic>
        <p:nvPicPr>
          <p:cNvPr id="7" name="Picture 6" descr="Janmashtami "/>
          <p:cNvPicPr/>
          <p:nvPr/>
        </p:nvPicPr>
        <p:blipFill>
          <a:blip r:embed="rId3" cstate="print"/>
          <a:srcRect/>
          <a:stretch>
            <a:fillRect/>
          </a:stretch>
        </p:blipFill>
        <p:spPr bwMode="auto">
          <a:xfrm>
            <a:off x="4724400" y="838200"/>
            <a:ext cx="4419600" cy="3505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762000"/>
          </a:xfrm>
        </p:spPr>
        <p:txBody>
          <a:bodyPr>
            <a:normAutofit/>
          </a:bodyPr>
          <a:lstStyle/>
          <a:p>
            <a:r>
              <a:rPr lang="en-US" sz="4000" b="1" dirty="0">
                <a:solidFill>
                  <a:srgbClr val="0070C0"/>
                </a:solidFill>
              </a:rPr>
              <a:t>Sri Krishna Bal </a:t>
            </a:r>
            <a:r>
              <a:rPr lang="en-US" sz="4000" b="1" dirty="0" err="1">
                <a:solidFill>
                  <a:srgbClr val="0070C0"/>
                </a:solidFill>
              </a:rPr>
              <a:t>Leela</a:t>
            </a:r>
            <a:endParaRPr lang="en-US" sz="4000" b="1" dirty="0">
              <a:solidFill>
                <a:srgbClr val="0070C0"/>
              </a:solidFill>
            </a:endParaRPr>
          </a:p>
        </p:txBody>
      </p:sp>
      <p:pic>
        <p:nvPicPr>
          <p:cNvPr id="4" name="Picture 3" descr="http://www.indiasummary.com/wp-content/uploads/2010/08/Janmashtami-pictures.jpg"/>
          <p:cNvPicPr/>
          <p:nvPr/>
        </p:nvPicPr>
        <p:blipFill>
          <a:blip r:embed="rId2" cstate="print"/>
          <a:srcRect/>
          <a:stretch>
            <a:fillRect/>
          </a:stretch>
        </p:blipFill>
        <p:spPr bwMode="auto">
          <a:xfrm>
            <a:off x="304800" y="685800"/>
            <a:ext cx="4114800" cy="3810000"/>
          </a:xfrm>
          <a:prstGeom prst="rect">
            <a:avLst/>
          </a:prstGeom>
          <a:noFill/>
          <a:ln w="9525">
            <a:noFill/>
            <a:miter lim="800000"/>
            <a:headEnd/>
            <a:tailEnd/>
          </a:ln>
        </p:spPr>
      </p:pic>
      <p:pic>
        <p:nvPicPr>
          <p:cNvPr id="5" name="Picture 4" descr="http://deepwarriors.com/wp-content/uploads/2010/08/Krishna-Janmashtami1.jpg"/>
          <p:cNvPicPr/>
          <p:nvPr/>
        </p:nvPicPr>
        <p:blipFill>
          <a:blip r:embed="rId3" cstate="print"/>
          <a:srcRect/>
          <a:stretch>
            <a:fillRect/>
          </a:stretch>
        </p:blipFill>
        <p:spPr bwMode="auto">
          <a:xfrm>
            <a:off x="4648200" y="685800"/>
            <a:ext cx="4191000" cy="3810000"/>
          </a:xfrm>
          <a:prstGeom prst="rect">
            <a:avLst/>
          </a:prstGeom>
          <a:noFill/>
          <a:ln w="9525">
            <a:noFill/>
            <a:miter lim="800000"/>
            <a:headEnd/>
            <a:tailEnd/>
          </a:ln>
        </p:spPr>
      </p:pic>
      <p:sp>
        <p:nvSpPr>
          <p:cNvPr id="7" name="TextBox 6"/>
          <p:cNvSpPr txBox="1"/>
          <p:nvPr/>
        </p:nvSpPr>
        <p:spPr>
          <a:xfrm>
            <a:off x="0" y="4495800"/>
            <a:ext cx="9372600" cy="1846659"/>
          </a:xfrm>
          <a:prstGeom prst="rect">
            <a:avLst/>
          </a:prstGeom>
          <a:noFill/>
        </p:spPr>
        <p:txBody>
          <a:bodyPr wrap="square" rtlCol="0">
            <a:spAutoFit/>
          </a:bodyPr>
          <a:lstStyle/>
          <a:p>
            <a:pPr>
              <a:buFont typeface="Wingdings" pitchFamily="2" charset="2"/>
              <a:buChar char="v"/>
            </a:pPr>
            <a:r>
              <a:rPr lang="en-US" dirty="0"/>
              <a:t> </a:t>
            </a:r>
            <a:r>
              <a:rPr lang="en-US" sz="2400" b="1" dirty="0">
                <a:solidFill>
                  <a:schemeClr val="accent6">
                    <a:lumMod val="75000"/>
                  </a:schemeClr>
                </a:solidFill>
              </a:rPr>
              <a:t>Sri Krishna loved Yogurt</a:t>
            </a:r>
          </a:p>
          <a:p>
            <a:endParaRPr lang="en-US" sz="2400" b="1" dirty="0">
              <a:solidFill>
                <a:schemeClr val="accent6">
                  <a:lumMod val="75000"/>
                </a:schemeClr>
              </a:solidFill>
            </a:endParaRPr>
          </a:p>
          <a:p>
            <a:pPr>
              <a:buFont typeface="Wingdings" pitchFamily="2" charset="2"/>
              <a:buChar char="v"/>
            </a:pPr>
            <a:r>
              <a:rPr lang="en-US" sz="2400" b="1" dirty="0"/>
              <a:t>Sri Krishna along with his friends used to steal Yogurt when </a:t>
            </a:r>
            <a:r>
              <a:rPr lang="en-US" sz="2400" b="1" dirty="0" err="1"/>
              <a:t>Yashoda</a:t>
            </a:r>
            <a:r>
              <a:rPr lang="en-US" sz="2400" b="1" dirty="0"/>
              <a:t> </a:t>
            </a:r>
            <a:r>
              <a:rPr lang="en-US" sz="2400" b="1" dirty="0" err="1"/>
              <a:t>Maiya</a:t>
            </a:r>
            <a:r>
              <a:rPr lang="en-US" sz="2400" b="1" dirty="0"/>
              <a:t> was not watching them</a:t>
            </a:r>
          </a:p>
          <a:p>
            <a:pPr>
              <a:buFont typeface="Wingdings" pitchFamily="2" charset="2"/>
              <a:buChar char="v"/>
            </a:pP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685800"/>
          </a:xfrm>
        </p:spPr>
        <p:txBody>
          <a:bodyPr>
            <a:normAutofit fontScale="90000"/>
          </a:bodyPr>
          <a:lstStyle/>
          <a:p>
            <a:r>
              <a:rPr lang="en-US" sz="4000" b="1" dirty="0">
                <a:solidFill>
                  <a:srgbClr val="0070C0"/>
                </a:solidFill>
              </a:rPr>
              <a:t>Sri Krishna Bal </a:t>
            </a:r>
            <a:r>
              <a:rPr lang="en-US" sz="4000" b="1" dirty="0" err="1">
                <a:solidFill>
                  <a:srgbClr val="0070C0"/>
                </a:solidFill>
              </a:rPr>
              <a:t>Leela</a:t>
            </a:r>
            <a:endParaRPr lang="en-US" sz="4000" b="1" dirty="0">
              <a:solidFill>
                <a:srgbClr val="0070C0"/>
              </a:solidFill>
            </a:endParaRPr>
          </a:p>
        </p:txBody>
      </p:sp>
      <p:pic>
        <p:nvPicPr>
          <p:cNvPr id="4" name="Picture 3" descr="http://www.krishnaleela.org/resources/_wsb_391x467_eating_dirt.jpg"/>
          <p:cNvPicPr/>
          <p:nvPr/>
        </p:nvPicPr>
        <p:blipFill>
          <a:blip r:embed="rId2" cstate="print"/>
          <a:srcRect/>
          <a:stretch>
            <a:fillRect/>
          </a:stretch>
        </p:blipFill>
        <p:spPr bwMode="auto">
          <a:xfrm>
            <a:off x="152400" y="762000"/>
            <a:ext cx="4029075" cy="3809999"/>
          </a:xfrm>
          <a:prstGeom prst="rect">
            <a:avLst/>
          </a:prstGeom>
          <a:noFill/>
          <a:ln w="9525">
            <a:noFill/>
            <a:miter lim="800000"/>
            <a:headEnd/>
            <a:tailEnd/>
          </a:ln>
        </p:spPr>
      </p:pic>
      <p:pic>
        <p:nvPicPr>
          <p:cNvPr id="5" name="Picture 4" descr="http://www.krishnaleela.org/resources/_wsb_544x444_tying_damodar.jpg"/>
          <p:cNvPicPr/>
          <p:nvPr/>
        </p:nvPicPr>
        <p:blipFill>
          <a:blip r:embed="rId3" cstate="print"/>
          <a:srcRect/>
          <a:stretch>
            <a:fillRect/>
          </a:stretch>
        </p:blipFill>
        <p:spPr bwMode="auto">
          <a:xfrm>
            <a:off x="4267200" y="762000"/>
            <a:ext cx="4724400" cy="3810000"/>
          </a:xfrm>
          <a:prstGeom prst="rect">
            <a:avLst/>
          </a:prstGeom>
          <a:noFill/>
          <a:ln w="9525">
            <a:noFill/>
            <a:miter lim="800000"/>
            <a:headEnd/>
            <a:tailEnd/>
          </a:ln>
        </p:spPr>
      </p:pic>
      <p:sp>
        <p:nvSpPr>
          <p:cNvPr id="6" name="TextBox 5"/>
          <p:cNvSpPr txBox="1"/>
          <p:nvPr/>
        </p:nvSpPr>
        <p:spPr>
          <a:xfrm>
            <a:off x="0" y="4495800"/>
            <a:ext cx="9372600" cy="2585323"/>
          </a:xfrm>
          <a:prstGeom prst="rect">
            <a:avLst/>
          </a:prstGeom>
          <a:noFill/>
        </p:spPr>
        <p:txBody>
          <a:bodyPr wrap="square" rtlCol="0">
            <a:spAutoFit/>
          </a:bodyPr>
          <a:lstStyle/>
          <a:p>
            <a:pPr>
              <a:buFont typeface="Wingdings" pitchFamily="2" charset="2"/>
              <a:buChar char="v"/>
            </a:pPr>
            <a:r>
              <a:rPr lang="en-US" dirty="0"/>
              <a:t> </a:t>
            </a:r>
            <a:r>
              <a:rPr lang="en-US" sz="1200" b="1" dirty="0"/>
              <a:t>One day </a:t>
            </a:r>
            <a:r>
              <a:rPr lang="en-US" sz="1200" b="1" dirty="0" err="1"/>
              <a:t>Balarama</a:t>
            </a:r>
            <a:r>
              <a:rPr lang="en-US" sz="1200" b="1" dirty="0"/>
              <a:t> and the other boys complained to </a:t>
            </a:r>
            <a:r>
              <a:rPr lang="en-US" sz="1200" b="1" dirty="0" err="1"/>
              <a:t>Yasoda</a:t>
            </a:r>
            <a:r>
              <a:rPr lang="en-US" sz="1200" b="1" dirty="0"/>
              <a:t> that Krishna had eaten earth. </a:t>
            </a:r>
            <a:r>
              <a:rPr lang="en-US" sz="1200" b="1" dirty="0" err="1"/>
              <a:t>Yasoda</a:t>
            </a:r>
            <a:r>
              <a:rPr lang="en-US" sz="1200" b="1" dirty="0"/>
              <a:t> got afraid that this might affect Sri Krishna's health. She rebuked Krishna, "O my naughty child! Why did you eat earth in secret?" Sri Krishna replied, "O mother! I did not eat earth. These boys have told a lie. Examine my mouth." </a:t>
            </a:r>
            <a:r>
              <a:rPr lang="en-US" sz="1200" b="1" dirty="0" err="1"/>
              <a:t>Yasoda</a:t>
            </a:r>
            <a:r>
              <a:rPr lang="en-US" sz="1200" b="1" dirty="0"/>
              <a:t> said, "Open your mouth, my child!" Sri Krishna opened His mouth. Therein she saw the whole universe of animate and inanimate things. She was amazed and realized Sri Krishna is god. </a:t>
            </a:r>
            <a:endParaRPr lang="en-US" sz="1200" b="1" dirty="0">
              <a:solidFill>
                <a:schemeClr val="accent6">
                  <a:lumMod val="75000"/>
                </a:schemeClr>
              </a:solidFill>
            </a:endParaRPr>
          </a:p>
          <a:p>
            <a:pPr>
              <a:buFont typeface="Wingdings" pitchFamily="2" charset="2"/>
              <a:buChar char="v"/>
            </a:pPr>
            <a:r>
              <a:rPr lang="en-US" sz="1200" b="1" dirty="0"/>
              <a:t>One day </a:t>
            </a:r>
            <a:r>
              <a:rPr lang="en-US" sz="1200" b="1" dirty="0" err="1"/>
              <a:t>Yasoda</a:t>
            </a:r>
            <a:r>
              <a:rPr lang="en-US" sz="1200" b="1" dirty="0"/>
              <a:t> was churning the curd herself and singing the deeds of her son. Krishna came to His mother. </a:t>
            </a:r>
            <a:r>
              <a:rPr lang="en-US" sz="1200" b="1" dirty="0" err="1"/>
              <a:t>Yasoda</a:t>
            </a:r>
            <a:r>
              <a:rPr lang="en-US" sz="1200" b="1" dirty="0"/>
              <a:t> went to remove boiling milk from the oven.  Krishna  began to eat butter stealthily. </a:t>
            </a:r>
            <a:r>
              <a:rPr lang="en-US" sz="1200" b="1" dirty="0" err="1"/>
              <a:t>Yasoda</a:t>
            </a:r>
            <a:r>
              <a:rPr lang="en-US" sz="1200" b="1" dirty="0"/>
              <a:t> came back after a short time and found the pot of curd broken to pieces. Krishna had already left the place. </a:t>
            </a:r>
            <a:r>
              <a:rPr lang="en-US" sz="1200" b="1" dirty="0" err="1"/>
              <a:t>Yasoda</a:t>
            </a:r>
            <a:r>
              <a:rPr lang="en-US" sz="1200" b="1" dirty="0"/>
              <a:t> at once guessed that it was her son's doing. She tried to tie Him to the husking-stand with a cord; but when she began to bind Him the cord was found to be short by a few inches. She brought another piece of cord and joined it to the original one. With every other piece she added, the rope was still short by a few inches. She got amazed. Krishna found out that His mother was thoroughly exhausted and her body was bathed in sweat. He took pity on her and allowed Himself to be bound to the husking-stand. </a:t>
            </a:r>
          </a:p>
          <a:p>
            <a:pPr>
              <a:buFont typeface="Wingdings" pitchFamily="2" charset="2"/>
              <a:buChar char="v"/>
            </a:pPr>
            <a:endParaRPr lang="en-US" sz="1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715962"/>
          </a:xfrm>
        </p:spPr>
        <p:txBody>
          <a:bodyPr>
            <a:normAutofit fontScale="90000"/>
          </a:bodyPr>
          <a:lstStyle/>
          <a:p>
            <a:r>
              <a:rPr lang="en-US" b="1" dirty="0">
                <a:solidFill>
                  <a:srgbClr val="0070C0"/>
                </a:solidFill>
              </a:rPr>
              <a:t>Sri Krishna’s Brave Acts</a:t>
            </a:r>
          </a:p>
        </p:txBody>
      </p:sp>
      <p:pic>
        <p:nvPicPr>
          <p:cNvPr id="5" name="Picture 4" descr="http://www.krishnaleela.org/resources/0065-AghaasuraCalling.jpg"/>
          <p:cNvPicPr/>
          <p:nvPr/>
        </p:nvPicPr>
        <p:blipFill>
          <a:blip r:embed="rId2" cstate="print"/>
          <a:srcRect/>
          <a:stretch>
            <a:fillRect/>
          </a:stretch>
        </p:blipFill>
        <p:spPr bwMode="auto">
          <a:xfrm>
            <a:off x="4800600" y="762000"/>
            <a:ext cx="3962400" cy="3962401"/>
          </a:xfrm>
          <a:prstGeom prst="rect">
            <a:avLst/>
          </a:prstGeom>
          <a:noFill/>
          <a:ln w="9525">
            <a:noFill/>
            <a:miter lim="800000"/>
            <a:headEnd/>
            <a:tailEnd/>
          </a:ln>
        </p:spPr>
      </p:pic>
      <p:pic>
        <p:nvPicPr>
          <p:cNvPr id="6" name="Picture 5" descr="http://www.krishnaleela.org/resources/_wsb_544x391_govardhanhill.jpg"/>
          <p:cNvPicPr/>
          <p:nvPr/>
        </p:nvPicPr>
        <p:blipFill>
          <a:blip r:embed="rId3" cstate="print"/>
          <a:srcRect/>
          <a:stretch>
            <a:fillRect/>
          </a:stretch>
        </p:blipFill>
        <p:spPr bwMode="auto">
          <a:xfrm>
            <a:off x="0" y="762000"/>
            <a:ext cx="4724400" cy="3962400"/>
          </a:xfrm>
          <a:prstGeom prst="rect">
            <a:avLst/>
          </a:prstGeom>
          <a:noFill/>
          <a:ln w="9525">
            <a:noFill/>
            <a:miter lim="800000"/>
            <a:headEnd/>
            <a:tailEnd/>
          </a:ln>
        </p:spPr>
      </p:pic>
      <p:sp>
        <p:nvSpPr>
          <p:cNvPr id="8" name="TextBox 7"/>
          <p:cNvSpPr txBox="1"/>
          <p:nvPr/>
        </p:nvSpPr>
        <p:spPr>
          <a:xfrm>
            <a:off x="0" y="4648200"/>
            <a:ext cx="9372600" cy="2400657"/>
          </a:xfrm>
          <a:prstGeom prst="rect">
            <a:avLst/>
          </a:prstGeom>
          <a:noFill/>
        </p:spPr>
        <p:txBody>
          <a:bodyPr wrap="square" rtlCol="0">
            <a:spAutoFit/>
          </a:bodyPr>
          <a:lstStyle/>
          <a:p>
            <a:pPr>
              <a:buFont typeface="Wingdings" pitchFamily="2" charset="2"/>
              <a:buChar char="v"/>
            </a:pPr>
            <a:r>
              <a:rPr lang="en-US" dirty="0"/>
              <a:t> </a:t>
            </a:r>
            <a:r>
              <a:rPr lang="en-US" sz="1200" b="1" dirty="0"/>
              <a:t>As per the story, Krishna saw huge preparations for the annual offering to Lord </a:t>
            </a:r>
            <a:r>
              <a:rPr lang="en-US" sz="1200" b="1" dirty="0" err="1"/>
              <a:t>Indra</a:t>
            </a:r>
            <a:r>
              <a:rPr lang="en-US" sz="1200" b="1" dirty="0"/>
              <a:t> and questions his father Nanda about it. He debated with the villagers about what their 'dharma' truly was. They were farmers, they should do their duty and concentrate on farming and protection of their cattle. The villagers were convinced by Krishna, and did not proceed with the special </a:t>
            </a:r>
            <a:r>
              <a:rPr lang="en-US" sz="1200" b="1" dirty="0" err="1"/>
              <a:t>puja</a:t>
            </a:r>
            <a:r>
              <a:rPr lang="en-US" sz="1200" b="1" dirty="0"/>
              <a:t> (prayer). </a:t>
            </a:r>
            <a:r>
              <a:rPr lang="en-US" sz="1200" b="1" dirty="0" err="1"/>
              <a:t>Indra</a:t>
            </a:r>
            <a:r>
              <a:rPr lang="en-US" sz="1200" b="1" dirty="0"/>
              <a:t> was then angered, and flooded the village. Krishna then lifted Mt </a:t>
            </a:r>
            <a:r>
              <a:rPr lang="en-US" sz="1200" b="1" dirty="0" err="1"/>
              <a:t>Govardhan</a:t>
            </a:r>
            <a:r>
              <a:rPr lang="en-US" sz="1200" b="1" dirty="0"/>
              <a:t> and held it up as protection to his people and cattle from the rain. </a:t>
            </a:r>
            <a:r>
              <a:rPr lang="en-US" sz="1200" b="1" dirty="0" err="1"/>
              <a:t>Indra</a:t>
            </a:r>
            <a:r>
              <a:rPr lang="en-US" sz="1200" b="1" dirty="0"/>
              <a:t> finally accepted defeat and recognized Krishna as supreme.</a:t>
            </a:r>
            <a:endParaRPr lang="en-US" sz="1200" b="1" dirty="0">
              <a:solidFill>
                <a:schemeClr val="accent6">
                  <a:lumMod val="75000"/>
                </a:schemeClr>
              </a:solidFill>
            </a:endParaRPr>
          </a:p>
          <a:p>
            <a:pPr>
              <a:buFont typeface="Wingdings" pitchFamily="2" charset="2"/>
              <a:buChar char="v"/>
            </a:pPr>
            <a:r>
              <a:rPr lang="en-US" sz="1200" b="1" dirty="0"/>
              <a:t>One day Krishna was playing with the boys in the forest. At that time a mighty </a:t>
            </a:r>
            <a:r>
              <a:rPr lang="en-US" sz="1200" b="1" dirty="0" err="1"/>
              <a:t>Asura</a:t>
            </a:r>
            <a:r>
              <a:rPr lang="en-US" sz="1200" b="1" dirty="0"/>
              <a:t> called </a:t>
            </a:r>
            <a:r>
              <a:rPr lang="en-US" sz="1200" b="1" dirty="0" err="1"/>
              <a:t>Agha</a:t>
            </a:r>
            <a:r>
              <a:rPr lang="en-US" sz="1200" b="1" dirty="0"/>
              <a:t>, who was the younger brother of </a:t>
            </a:r>
            <a:r>
              <a:rPr lang="en-US" sz="1200" b="1" dirty="0" err="1"/>
              <a:t>Putana</a:t>
            </a:r>
            <a:r>
              <a:rPr lang="en-US" sz="1200" b="1" dirty="0"/>
              <a:t> and </a:t>
            </a:r>
            <a:r>
              <a:rPr lang="en-US" sz="1200" b="1" dirty="0" err="1"/>
              <a:t>Bakasura</a:t>
            </a:r>
            <a:r>
              <a:rPr lang="en-US" sz="1200" b="1" dirty="0"/>
              <a:t>, came there under the direction of </a:t>
            </a:r>
            <a:r>
              <a:rPr lang="en-US" sz="1200" b="1" dirty="0" err="1"/>
              <a:t>Kamsa</a:t>
            </a:r>
            <a:r>
              <a:rPr lang="en-US" sz="1200" b="1" dirty="0"/>
              <a:t>. </a:t>
            </a:r>
          </a:p>
          <a:p>
            <a:r>
              <a:rPr lang="en-US" sz="1200" b="1" dirty="0"/>
              <a:t>The wicked </a:t>
            </a:r>
            <a:r>
              <a:rPr lang="en-US" sz="1200" b="1" dirty="0" err="1"/>
              <a:t>Asura</a:t>
            </a:r>
            <a:r>
              <a:rPr lang="en-US" sz="1200" b="1" dirty="0"/>
              <a:t> assumed the huge body of a boa-constrictor, one </a:t>
            </a:r>
            <a:r>
              <a:rPr lang="en-US" sz="1200" b="1" dirty="0" err="1"/>
              <a:t>Yojana</a:t>
            </a:r>
            <a:r>
              <a:rPr lang="en-US" sz="1200" b="1" dirty="0"/>
              <a:t> (8 miles) in length and stout like a big hill. It kept open its cave-like mouth in order to swallow Krishna and his associates. All the boys with all their calves clapped their hands and with a smile entered the mouth of the serpent. The serpent did not close its mouth. Krishna entered the mouth of the serpent and expanded Himself to huge dimensions in the throat of the </a:t>
            </a:r>
            <a:r>
              <a:rPr lang="en-US" sz="1200" b="1" dirty="0" err="1"/>
              <a:t>Asura</a:t>
            </a:r>
            <a:r>
              <a:rPr lang="en-US" sz="1200" b="1" dirty="0"/>
              <a:t>. The </a:t>
            </a:r>
            <a:r>
              <a:rPr lang="en-US" sz="1200" b="1" dirty="0" err="1"/>
              <a:t>Asura</a:t>
            </a:r>
            <a:r>
              <a:rPr lang="en-US" sz="1200" b="1" dirty="0"/>
              <a:t> died. </a:t>
            </a:r>
          </a:p>
          <a:p>
            <a:pPr>
              <a:buFont typeface="Wingdings" pitchFamily="2" charset="2"/>
              <a:buChar char="v"/>
            </a:pPr>
            <a:endParaRPr lang="en-US" sz="1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How we celebrate Sri Krishna </a:t>
            </a:r>
            <a:r>
              <a:rPr lang="en-US" dirty="0" err="1"/>
              <a:t>Janmashtami</a:t>
            </a:r>
            <a:endParaRPr lang="en-US" dirty="0"/>
          </a:p>
        </p:txBody>
      </p:sp>
      <p:pic>
        <p:nvPicPr>
          <p:cNvPr id="4" name="Picture 3" descr="http://www.mantraonnet.com/janmashtami1.jpg"/>
          <p:cNvPicPr/>
          <p:nvPr/>
        </p:nvPicPr>
        <p:blipFill>
          <a:blip r:embed="rId2" cstate="print"/>
          <a:srcRect/>
          <a:stretch>
            <a:fillRect/>
          </a:stretch>
        </p:blipFill>
        <p:spPr bwMode="auto">
          <a:xfrm>
            <a:off x="0" y="1371600"/>
            <a:ext cx="4267200" cy="4267200"/>
          </a:xfrm>
          <a:prstGeom prst="rect">
            <a:avLst/>
          </a:prstGeom>
          <a:noFill/>
          <a:ln w="9525">
            <a:noFill/>
            <a:miter lim="800000"/>
            <a:headEnd/>
            <a:tailEnd/>
          </a:ln>
        </p:spPr>
      </p:pic>
      <p:sp>
        <p:nvSpPr>
          <p:cNvPr id="5" name="TextBox 4"/>
          <p:cNvSpPr txBox="1"/>
          <p:nvPr/>
        </p:nvSpPr>
        <p:spPr>
          <a:xfrm>
            <a:off x="0" y="5867400"/>
            <a:ext cx="4343400" cy="523220"/>
          </a:xfrm>
          <a:prstGeom prst="rect">
            <a:avLst/>
          </a:prstGeom>
          <a:noFill/>
        </p:spPr>
        <p:txBody>
          <a:bodyPr wrap="square" rtlCol="0">
            <a:spAutoFit/>
          </a:bodyPr>
          <a:lstStyle/>
          <a:p>
            <a:pPr algn="ctr"/>
            <a:r>
              <a:rPr lang="en-US" sz="2800" b="1" dirty="0" err="1"/>
              <a:t>Dahi</a:t>
            </a:r>
            <a:r>
              <a:rPr lang="en-US" sz="2800" b="1" dirty="0"/>
              <a:t> </a:t>
            </a:r>
            <a:r>
              <a:rPr lang="en-US" sz="2800" b="1" dirty="0" err="1"/>
              <a:t>Handi</a:t>
            </a:r>
            <a:endParaRPr lang="en-US" sz="2800" b="1" dirty="0"/>
          </a:p>
        </p:txBody>
      </p:sp>
      <p:pic>
        <p:nvPicPr>
          <p:cNvPr id="1026" name="Picture 2" descr="http://www.vrindavan.de/radhikastaka/rasa-dance.jpg"/>
          <p:cNvPicPr>
            <a:picLocks noChangeAspect="1" noChangeArrowheads="1"/>
          </p:cNvPicPr>
          <p:nvPr/>
        </p:nvPicPr>
        <p:blipFill>
          <a:blip r:embed="rId3" cstate="print"/>
          <a:srcRect/>
          <a:stretch>
            <a:fillRect/>
          </a:stretch>
        </p:blipFill>
        <p:spPr bwMode="auto">
          <a:xfrm>
            <a:off x="4419600" y="1447800"/>
            <a:ext cx="4724400" cy="4191000"/>
          </a:xfrm>
          <a:prstGeom prst="rect">
            <a:avLst/>
          </a:prstGeom>
          <a:noFill/>
        </p:spPr>
      </p:pic>
      <p:sp>
        <p:nvSpPr>
          <p:cNvPr id="7" name="TextBox 6"/>
          <p:cNvSpPr txBox="1"/>
          <p:nvPr/>
        </p:nvSpPr>
        <p:spPr>
          <a:xfrm>
            <a:off x="4495800" y="5791200"/>
            <a:ext cx="4343400" cy="523220"/>
          </a:xfrm>
          <a:prstGeom prst="rect">
            <a:avLst/>
          </a:prstGeom>
          <a:noFill/>
        </p:spPr>
        <p:txBody>
          <a:bodyPr wrap="square" rtlCol="0">
            <a:spAutoFit/>
          </a:bodyPr>
          <a:lstStyle/>
          <a:p>
            <a:pPr algn="ctr"/>
            <a:r>
              <a:rPr lang="en-US" sz="2800" b="1" dirty="0"/>
              <a:t>Rasa Lila in </a:t>
            </a:r>
            <a:r>
              <a:rPr lang="en-US" sz="2800" b="1" dirty="0" err="1"/>
              <a:t>Vrindavan</a:t>
            </a:r>
            <a:endParaRPr lang="en-US"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special about Lord Krishna’s Picture</a:t>
            </a:r>
          </a:p>
        </p:txBody>
      </p:sp>
      <p:sp>
        <p:nvSpPr>
          <p:cNvPr id="3" name="Content Placeholder 2"/>
          <p:cNvSpPr>
            <a:spLocks noGrp="1"/>
          </p:cNvSpPr>
          <p:nvPr>
            <p:ph idx="1"/>
          </p:nvPr>
        </p:nvSpPr>
        <p:spPr>
          <a:xfrm>
            <a:off x="457200" y="1600201"/>
            <a:ext cx="8229600" cy="1981200"/>
          </a:xfrm>
        </p:spPr>
        <p:txBody>
          <a:bodyPr/>
          <a:lstStyle/>
          <a:p>
            <a:r>
              <a:rPr lang="en-US" dirty="0"/>
              <a:t>The Peacock feather in his crown</a:t>
            </a:r>
          </a:p>
          <a:p>
            <a:r>
              <a:rPr lang="en-US" dirty="0"/>
              <a:t>The Flute/</a:t>
            </a:r>
            <a:r>
              <a:rPr lang="en-US" dirty="0" err="1"/>
              <a:t>Bansuri</a:t>
            </a:r>
            <a:r>
              <a:rPr lang="en-US" dirty="0"/>
              <a:t> in his hand</a:t>
            </a:r>
          </a:p>
          <a:p>
            <a:r>
              <a:rPr lang="en-US" dirty="0"/>
              <a:t>Usually a cow around him</a:t>
            </a:r>
          </a:p>
          <a:p>
            <a:endParaRPr lang="en-US" dirty="0"/>
          </a:p>
          <a:p>
            <a:endParaRPr lang="en-US" dirty="0"/>
          </a:p>
        </p:txBody>
      </p:sp>
      <p:pic>
        <p:nvPicPr>
          <p:cNvPr id="5" name="Picture 4" descr="Janmashtami "/>
          <p:cNvPicPr/>
          <p:nvPr/>
        </p:nvPicPr>
        <p:blipFill>
          <a:blip r:embed="rId2" cstate="print"/>
          <a:srcRect/>
          <a:stretch>
            <a:fillRect/>
          </a:stretch>
        </p:blipFill>
        <p:spPr bwMode="auto">
          <a:xfrm>
            <a:off x="2133600" y="3581400"/>
            <a:ext cx="4572000" cy="3276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2800" dirty="0" err="1"/>
              <a:t>Learnings</a:t>
            </a:r>
            <a:r>
              <a:rPr lang="en-US" sz="2800" dirty="0"/>
              <a:t> from Sri Krishna are captured in </a:t>
            </a:r>
            <a:br>
              <a:rPr lang="en-US" sz="2800" dirty="0"/>
            </a:br>
            <a:r>
              <a:rPr lang="en-US" sz="2800" b="1" dirty="0" err="1"/>
              <a:t>Bhagwad</a:t>
            </a:r>
            <a:r>
              <a:rPr lang="en-US" sz="2800" b="1" dirty="0"/>
              <a:t> </a:t>
            </a:r>
            <a:r>
              <a:rPr lang="en-US" sz="2800" b="1" dirty="0" err="1"/>
              <a:t>Gita</a:t>
            </a:r>
            <a:r>
              <a:rPr lang="en-US" sz="2800" b="1" dirty="0"/>
              <a:t>- Divine Songs of Lord</a:t>
            </a:r>
          </a:p>
        </p:txBody>
      </p:sp>
      <p:pic>
        <p:nvPicPr>
          <p:cNvPr id="4" name="Picture 3" descr="http://www.gossone.com/wp-content/uploads/2010/09/krishna_arjuna_2.jpg"/>
          <p:cNvPicPr/>
          <p:nvPr/>
        </p:nvPicPr>
        <p:blipFill>
          <a:blip r:embed="rId2" cstate="print"/>
          <a:srcRect/>
          <a:stretch>
            <a:fillRect/>
          </a:stretch>
        </p:blipFill>
        <p:spPr bwMode="auto">
          <a:xfrm>
            <a:off x="2362200" y="1371600"/>
            <a:ext cx="5029200" cy="4953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339</TotalTime>
  <Words>684</Words>
  <Application>Microsoft Office PowerPoint</Application>
  <PresentationFormat>On-screen Show (4:3)</PresentationFormat>
  <Paragraphs>25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Wingdings</vt:lpstr>
      <vt:lpstr>Blank</vt:lpstr>
      <vt:lpstr>Sri Krishna Janmashtami (Celebration of Birth of Sri Krishna)</vt:lpstr>
      <vt:lpstr>Birth of Sri Krishna</vt:lpstr>
      <vt:lpstr>Sri Krishna Bal Leela</vt:lpstr>
      <vt:lpstr>Sri Krishna Bal Leela</vt:lpstr>
      <vt:lpstr>Sri Krishna’s Brave Acts</vt:lpstr>
      <vt:lpstr>How we celebrate Sri Krishna Janmashtami</vt:lpstr>
      <vt:lpstr>What is special about Lord Krishna’s Picture</vt:lpstr>
      <vt:lpstr>Learnings from Sri Krishna are captured in  Bhagwad Gita- Divine Songs of Lord</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Shri Krishna Janmashtami</dc:title>
  <dc:creator>vippasu1</dc:creator>
  <cp:lastModifiedBy>Sudha Vippagunta</cp:lastModifiedBy>
  <cp:revision>24</cp:revision>
  <dcterms:created xsi:type="dcterms:W3CDTF">2010-09-25T14:15:03Z</dcterms:created>
  <dcterms:modified xsi:type="dcterms:W3CDTF">2017-10-28T19:59:53Z</dcterms:modified>
</cp:coreProperties>
</file>